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292" r:id="rId5"/>
    <p:sldId id="293" r:id="rId6"/>
    <p:sldId id="258" r:id="rId7"/>
    <p:sldId id="291" r:id="rId8"/>
    <p:sldId id="268" r:id="rId9"/>
    <p:sldId id="262" r:id="rId10"/>
    <p:sldId id="260" r:id="rId11"/>
    <p:sldId id="261" r:id="rId12"/>
    <p:sldId id="263" r:id="rId13"/>
    <p:sldId id="269" r:id="rId14"/>
    <p:sldId id="279" r:id="rId15"/>
    <p:sldId id="306" r:id="rId16"/>
    <p:sldId id="299" r:id="rId17"/>
    <p:sldId id="270" r:id="rId18"/>
    <p:sldId id="276" r:id="rId19"/>
    <p:sldId id="300" r:id="rId20"/>
    <p:sldId id="322" r:id="rId21"/>
    <p:sldId id="326" r:id="rId22"/>
    <p:sldId id="301" r:id="rId23"/>
    <p:sldId id="312" r:id="rId24"/>
    <p:sldId id="295" r:id="rId25"/>
    <p:sldId id="266" r:id="rId26"/>
    <p:sldId id="267" r:id="rId27"/>
    <p:sldId id="264" r:id="rId28"/>
    <p:sldId id="296" r:id="rId29"/>
    <p:sldId id="259" r:id="rId30"/>
    <p:sldId id="297" r:id="rId31"/>
    <p:sldId id="271" r:id="rId32"/>
    <p:sldId id="272" r:id="rId33"/>
    <p:sldId id="313" r:id="rId34"/>
    <p:sldId id="309" r:id="rId35"/>
    <p:sldId id="316" r:id="rId36"/>
    <p:sldId id="298" r:id="rId37"/>
    <p:sldId id="303" r:id="rId38"/>
    <p:sldId id="304" r:id="rId39"/>
    <p:sldId id="305" r:id="rId40"/>
    <p:sldId id="280" r:id="rId41"/>
    <p:sldId id="281" r:id="rId42"/>
    <p:sldId id="282" r:id="rId43"/>
    <p:sldId id="307" r:id="rId44"/>
    <p:sldId id="289" r:id="rId45"/>
    <p:sldId id="290" r:id="rId46"/>
    <p:sldId id="323" r:id="rId47"/>
    <p:sldId id="308" r:id="rId48"/>
    <p:sldId id="311" r:id="rId49"/>
    <p:sldId id="314" r:id="rId50"/>
    <p:sldId id="315" r:id="rId51"/>
    <p:sldId id="327" r:id="rId52"/>
    <p:sldId id="287" r:id="rId53"/>
    <p:sldId id="288" r:id="rId54"/>
    <p:sldId id="320" r:id="rId55"/>
    <p:sldId id="310" r:id="rId56"/>
    <p:sldId id="328" r:id="rId57"/>
    <p:sldId id="273" r:id="rId58"/>
    <p:sldId id="318" r:id="rId59"/>
    <p:sldId id="274" r:id="rId60"/>
    <p:sldId id="275" r:id="rId61"/>
    <p:sldId id="317" r:id="rId62"/>
    <p:sldId id="283" r:id="rId63"/>
    <p:sldId id="319" r:id="rId64"/>
    <p:sldId id="284" r:id="rId65"/>
    <p:sldId id="285" r:id="rId66"/>
    <p:sldId id="324" r:id="rId67"/>
    <p:sldId id="286" r:id="rId68"/>
    <p:sldId id="321" r:id="rId69"/>
    <p:sldId id="329" r:id="rId70"/>
    <p:sldId id="330" r:id="rId71"/>
    <p:sldId id="331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271"/>
            <p14:sldId id="272"/>
            <p14:sldId id="313"/>
            <p14:sldId id="309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288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286"/>
            <p14:sldId id="321"/>
          </p14:sldIdLst>
        </p14:section>
        <p14:section name="Sample back-ends" id="{D163C4DC-B2F1-B24F-A60F-4DCEC59C22E6}">
          <p14:sldIdLst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8"/>
    <p:restoredTop sz="94669"/>
  </p:normalViewPr>
  <p:slideViewPr>
    <p:cSldViewPr snapToGrid="0" snapToObjects="1">
      <p:cViewPr varScale="1">
        <p:scale>
          <a:sx n="128" d="100"/>
          <a:sy n="128" d="100"/>
        </p:scale>
        <p:origin x="208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4/4/16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~sk/Publications/Books/ProgLangs/2007-04-26/plai-2007-04-26.pdf" TargetMode="External"/><Relationship Id="rId3" Type="http://schemas.openxmlformats.org/officeDocument/2006/relationships/image" Target="../media/image37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behavioral-mode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r>
              <a:rPr lang="en-US" dirty="0" smtClean="0"/>
              <a:t>Dataflow analyses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(if necessary)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Mid-end invokes front-end passes as necessary</a:t>
            </a:r>
          </a:p>
          <a:p>
            <a:r>
              <a:rPr lang="en-US" dirty="0" smtClean="0"/>
              <a:t>May involve backtracking</a:t>
            </a:r>
          </a:p>
          <a:p>
            <a:r>
              <a:rPr lang="en-US" dirty="0" smtClean="0"/>
              <a:t>Field segmentation/packing</a:t>
            </a:r>
          </a:p>
          <a:p>
            <a:r>
              <a:rPr lang="en-US" dirty="0" err="1" smtClean="0"/>
              <a:t>Inlining</a:t>
            </a:r>
            <a:endParaRPr lang="en-US" dirty="0" smtClean="0"/>
          </a:p>
          <a:p>
            <a:r>
              <a:rPr lang="en-US" dirty="0" smtClean="0"/>
              <a:t>Parser loop unrolling</a:t>
            </a:r>
          </a:p>
          <a:p>
            <a:r>
              <a:rPr lang="en-US" dirty="0" smtClean="0"/>
              <a:t>Table fragmentation/coalescing/replication</a:t>
            </a:r>
          </a:p>
          <a:p>
            <a:r>
              <a:rPr lang="en-US" dirty="0" smtClean="0"/>
              <a:t>Parser state splitting/combining</a:t>
            </a:r>
          </a:p>
          <a:p>
            <a:r>
              <a:rPr lang="en-US" dirty="0" smtClean="0"/>
              <a:t>Dependency analysis</a:t>
            </a:r>
          </a:p>
          <a:p>
            <a:r>
              <a:rPr lang="en-US" dirty="0" smtClean="0"/>
              <a:t>Converting some general forms to target specific objects</a:t>
            </a:r>
          </a:p>
          <a:p>
            <a:r>
              <a:rPr lang="en-US" dirty="0" smtClean="0"/>
              <a:t>Should end with “evaluation”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</a:p>
          <a:p>
            <a:pPr lvl="1"/>
            <a:r>
              <a:rPr lang="en-US" dirty="0" smtClean="0"/>
              <a:t>IR between front-end and back-end is completely serializable to text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614"/>
            <a:ext cx="8039745" cy="4929349"/>
          </a:xfrm>
        </p:spPr>
        <p:txBody>
          <a:bodyPr/>
          <a:lstStyle/>
          <a:p>
            <a:r>
              <a:rPr lang="en-US" dirty="0" smtClean="0"/>
              <a:t>[TODO]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Current 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p4v1.2-lex.l, </a:t>
            </a:r>
            <a:br>
              <a:rPr lang="en-US" smtClean="0"/>
            </a:br>
            <a:r>
              <a:rPr lang="en-US" smtClean="0"/>
              <a:t>p4v1.2-parse.ypp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v1.1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916" y="2993869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0608" y="4434866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1986" y="3114107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v1.1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967341" y="3470923"/>
            <a:ext cx="293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114033" y="4911920"/>
            <a:ext cx="22283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236492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105875" y="3468050"/>
            <a:ext cx="2364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7757" y="3837478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v1.2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91421"/>
            <a:ext cx="472985" cy="72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472985" cy="723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960408" y="3649598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front-end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591646" y="4191421"/>
            <a:ext cx="36876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722443" y="3991366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7455439" y="4191421"/>
            <a:ext cx="2670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552408" y="3626858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68" idx="1"/>
          </p:cNvCxnSpPr>
          <p:nvPr/>
        </p:nvCxnSpPr>
        <p:spPr>
          <a:xfrm flipV="1">
            <a:off x="8110691" y="4168682"/>
            <a:ext cx="441717" cy="227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552408" y="2429306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73" idx="1"/>
          </p:cNvCxnSpPr>
          <p:nvPr/>
        </p:nvCxnSpPr>
        <p:spPr>
          <a:xfrm flipV="1">
            <a:off x="8110691" y="2971130"/>
            <a:ext cx="441717" cy="1220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047439" y="4168681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0047439" y="2971129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270639" y="2608868"/>
            <a:ext cx="101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common</a:t>
            </a:r>
            <a:br>
              <a:rPr lang="en-US" dirty="0" smtClean="0"/>
            </a:br>
            <a:r>
              <a:rPr lang="en-US" dirty="0" smtClean="0"/>
              <a:t>IR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547145" y="2647952"/>
            <a:ext cx="1507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547145" y="3978024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52408" y="4860106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10047439" y="5401929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547145" y="521127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31" idx="1"/>
          </p:cNvCxnSpPr>
          <p:nvPr/>
        </p:nvCxnSpPr>
        <p:spPr>
          <a:xfrm>
            <a:off x="8110691" y="4191421"/>
            <a:ext cx="441717" cy="121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8" y="372874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4" y="0"/>
            <a:ext cx="9193426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p4c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build                     -- recommended place to build binary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p4include                 -- standard P4 files needed by the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compiler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v12test               -- empty back-end for testing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extended Berkeley Packet Filters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bmv2                  -- behavioral model version 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extensions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XXXX                  --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symlinks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to custom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docs                      --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documentation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frontends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common                -- common front-end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utilities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p4v1                  -- P4 v1.0 front-end (placeholder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p4v1.2                --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    -- core internal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representation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lib                       -- common utilities (libp4toolkit.a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-- code that may be useful for writing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mid-ends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test                      --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-- unit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process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-generator          -- code for the IR C++ class hierarchy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generator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test inputs and reference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outputs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           -- P4 v1.2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          -- P4 v1.2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v1_2_errors_outputs   -- Expected outputs from v1.2 negative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v1_2_samples_outputs  -- Expected outputs from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v1_errors             -- P4 v1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v1_samples_outputs    -- Expected outputs from v1 tests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v1_samples            -- P4 v1 input test programs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for human consumption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a script generates a line for each test to run</a:t>
            </a:r>
          </a:p>
          <a:p>
            <a:pPr lvl="1"/>
            <a:r>
              <a:rPr lang="en-US" sz="2900" dirty="0" smtClean="0"/>
              <a:t>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endParaRPr lang="en-US" sz="2900" dirty="0" smtClean="0"/>
          </a:p>
          <a:p>
            <a:pPr lvl="1"/>
            <a:r>
              <a:rPr lang="en-US" sz="2900" dirty="0" smtClean="0"/>
              <a:t>See the example below</a:t>
            </a:r>
          </a:p>
          <a:p>
            <a:pPr lvl="1"/>
            <a:r>
              <a:rPr lang="en-US" sz="2900" dirty="0" smtClean="0"/>
              <a:t>This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/v1_2_samples/*.p4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/v1_2_samples/*.p4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v12 $(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/v12test/run-v12-sample.py 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4130" y="2727582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backendMakefiles.am</a:t>
            </a:r>
            <a:endParaRPr lang="en-US" dirty="0" smtClean="0"/>
          </a:p>
          <a:p>
            <a:r>
              <a:rPr lang="en-US" dirty="0" smtClean="0"/>
              <a:t>This file is @</a:t>
            </a:r>
            <a:r>
              <a:rPr lang="en-US" dirty="0" err="1" smtClean="0"/>
              <a:t>include’d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Makefile.am</a:t>
            </a:r>
            <a:endParaRPr lang="en-US" dirty="0" smtClean="0"/>
          </a:p>
          <a:p>
            <a:r>
              <a:rPr lang="en-US" dirty="0" smtClean="0"/>
              <a:t>Created by a script called </a:t>
            </a:r>
            <a:r>
              <a:rPr lang="en-US" dirty="0" smtClean="0"/>
              <a:t>find-</a:t>
            </a:r>
            <a:r>
              <a:rPr lang="en-US" dirty="0" err="1" smtClean="0"/>
              <a:t>backends.</a:t>
            </a:r>
            <a:r>
              <a:rPr lang="en-US" dirty="0" err="1" smtClean="0"/>
              <a:t>sh</a:t>
            </a:r>
            <a:r>
              <a:rPr lang="en-US" dirty="0" smtClean="0"/>
              <a:t> from</a:t>
            </a:r>
            <a:br>
              <a:rPr lang="en-US" dirty="0" smtClean="0"/>
            </a:br>
            <a:r>
              <a:rPr lang="en-US" dirty="0" smtClean="0"/>
              <a:t>all </a:t>
            </a:r>
            <a:r>
              <a:rPr lang="en-US" dirty="0" err="1" smtClean="0"/>
              <a:t>Makefile.am</a:t>
            </a:r>
            <a:r>
              <a:rPr lang="en-US" dirty="0" smtClean="0"/>
              <a:t> found in </a:t>
            </a: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6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built 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backendMakefiles.am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Use 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No cross-references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r>
              <a:rPr lang="en-US" dirty="0" smtClean="0"/>
              <a:t>Manipulated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08925" y="262384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966908" y="343492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60859" y="418950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9798392" y="310644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356375" y="310644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356375" y="391752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8966909" y="391752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14387" y="488151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309844" y="467210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450326" y="467210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7565"/>
            <a:ext cx="8229600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51717"/>
              </p:ext>
            </p:extLst>
          </p:nvPr>
        </p:nvGraphicFramePr>
        <p:xfrm>
          <a:off x="1206990" y="1690688"/>
          <a:ext cx="9778020" cy="454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287"/>
                <a:gridCol w="7840733"/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just collects information.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change the tree/dag structure, but may “modify” nodes in place.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977515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0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0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repeats</a:t>
                      </a:r>
                      <a:r>
                        <a:rPr lang="en-US" sz="2000" baseline="0" dirty="0" smtClean="0"/>
                        <a:t> a sequence of visitors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alpha quality release only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 v1.0/v1.1</a:t>
            </a:r>
          </a:p>
          <a:p>
            <a:pPr lvl="1"/>
            <a:r>
              <a:rPr lang="en-US" dirty="0" smtClean="0"/>
              <a:t>P4 v1.2</a:t>
            </a:r>
          </a:p>
          <a:p>
            <a:r>
              <a:rPr lang="en-US" dirty="0" smtClean="0"/>
              <a:t>Converter P4 v1.0 / v1.1 =&gt; P4 v1.2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network simulator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  <a:p>
            <a:r>
              <a:rPr lang="en-US" dirty="0" smtClean="0"/>
              <a:t>P4 v1.2 spec</a:t>
            </a:r>
            <a:r>
              <a:rPr lang="en-US" dirty="0"/>
              <a:t> </a:t>
            </a:r>
            <a:r>
              <a:rPr lang="en-US" dirty="0" smtClean="0"/>
              <a:t>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~138 classes</a:t>
            </a:r>
          </a:p>
          <a:p>
            <a:r>
              <a:rPr lang="en-US" dirty="0" smtClean="0"/>
              <a:t>A mix of P4 v1.0 and P4 v1.2</a:t>
            </a:r>
          </a:p>
          <a:p>
            <a:r>
              <a:rPr lang="en-US" dirty="0" smtClean="0"/>
              <a:t>Some classes in common to v1.0 and v1.2, but few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 Expression {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 </a:t>
            </a:r>
            <a:r>
              <a:rPr lang="en-US" dirty="0"/>
              <a:t>Statement : </a:t>
            </a:r>
            <a:r>
              <a:rPr lang="en-US" dirty="0" err="1"/>
              <a:t>StatOrDecl</a:t>
            </a:r>
            <a:r>
              <a:rPr lang="en-US" dirty="0"/>
              <a:t> </a:t>
            </a:r>
            <a:r>
              <a:rPr lang="en-US" dirty="0" smtClean="0"/>
              <a:t>{}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dbprint</a:t>
            </a:r>
            <a:r>
              <a:rPr lang="en-US" dirty="0"/>
              <a:t>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476750" y="1918216"/>
            <a:ext cx="3990976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5924550" y="1918216"/>
            <a:ext cx="2543175" cy="118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6572250" y="1918216"/>
            <a:ext cx="1895475" cy="1996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3790950" y="4667250"/>
            <a:ext cx="44481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6750" y="5305425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 flipV="1">
            <a:off x="6696075" y="5305425"/>
            <a:ext cx="15906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void </a:t>
            </a:r>
            <a:r>
              <a:rPr lang="en-US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&amp; </a:t>
            </a:r>
            <a:r>
              <a:rPr lang="en-US" dirty="0" smtClean="0"/>
              <a:t>out)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bool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76293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635062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3138088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824678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/>
          </a:bodyPr>
          <a:lstStyle/>
          <a:p>
            <a:r>
              <a:rPr lang="en-US" dirty="0" smtClean="0"/>
              <a:t>IR::Node – base of whole class hierarchy</a:t>
            </a:r>
          </a:p>
          <a:p>
            <a:r>
              <a:rPr lang="en-US" dirty="0" smtClean="0"/>
              <a:t>IR::Vector&lt;T&gt;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NameMap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r>
              <a:rPr lang="en-US" dirty="0" smtClean="0"/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92" y="2036305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1708"/>
            <a:ext cx="10515600" cy="4637903"/>
          </a:xfrm>
        </p:spPr>
        <p:txBody>
          <a:bodyPr/>
          <a:lstStyle/>
          <a:p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b="1" dirty="0" err="1" smtClean="0"/>
              <a:t>toString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dbprint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/>
              <a:t>bool </a:t>
            </a:r>
            <a:r>
              <a:rPr lang="en-US" b="1" dirty="0" smtClean="0"/>
              <a:t>operator==(</a:t>
            </a:r>
            <a:r>
              <a:rPr lang="en-US" dirty="0" err="1" smtClean="0"/>
              <a:t>const</a:t>
            </a:r>
            <a:r>
              <a:rPr lang="en-US" dirty="0" smtClean="0"/>
              <a:t> N &amp;a) </a:t>
            </a:r>
            <a:r>
              <a:rPr lang="en-US" dirty="0" err="1" smtClean="0"/>
              <a:t>const</a:t>
            </a:r>
            <a:r>
              <a:rPr lang="en-US" dirty="0" smtClean="0"/>
              <a:t> – equality comparison</a:t>
            </a:r>
          </a:p>
          <a:p>
            <a:r>
              <a:rPr lang="en-US" dirty="0" smtClean="0"/>
              <a:t>void </a:t>
            </a:r>
            <a:r>
              <a:rPr lang="en-US" b="1" dirty="0" smtClean="0"/>
              <a:t>validate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b="1" dirty="0" err="1" smtClean="0"/>
              <a:t>node_type_name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visit_children</a:t>
            </a:r>
            <a:r>
              <a:rPr lang="en-US" dirty="0" smtClean="0"/>
              <a:t>(Visitor &amp;v)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dump IR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p4v1.2-parse.ypp: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5209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</a:t>
            </a:r>
            <a:r>
              <a:rPr lang="en-US" dirty="0" err="1" smtClean="0"/>
              <a:t>overriden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/>
              <a:t>ir</a:t>
            </a:r>
            <a:r>
              <a:rPr lang="en-US" dirty="0" smtClean="0"/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structure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StrengthReduction</a:t>
            </a:r>
            <a:r>
              <a:rPr lang="en-US" dirty="0"/>
              <a:t> final : public Transform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StrengthReduction</a:t>
            </a:r>
            <a:r>
              <a:rPr lang="en-US" dirty="0"/>
              <a:t>() { </a:t>
            </a:r>
            <a:r>
              <a:rPr lang="en-US" dirty="0" err="1"/>
              <a:t>visitDagOnce</a:t>
            </a:r>
            <a:r>
              <a:rPr lang="en-US" dirty="0"/>
              <a:t> = true;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using Transform::</a:t>
            </a:r>
            <a:r>
              <a:rPr lang="en-US" dirty="0" err="1" smtClean="0"/>
              <a:t>postorder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(IR::Sub* expr) </a:t>
            </a:r>
            <a:r>
              <a:rPr lang="en-US" dirty="0" smtClean="0"/>
              <a:t>override;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(IR::Add*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Shr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Mul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990738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6768548" y="1360070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1061" y="2233129"/>
            <a:ext cx="25894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Types of </a:t>
            </a:r>
            <a:r>
              <a:rPr lang="en-US" smtClean="0"/>
              <a:t>nodes processed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5466522" y="2602461"/>
            <a:ext cx="3819285" cy="103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92" y="999093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422940" y="1645424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static bool </a:t>
            </a:r>
            <a:r>
              <a:rPr lang="en-US" dirty="0" err="1" smtClean="0"/>
              <a:t>isZero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IR::Expression* expr)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auto </a:t>
            </a:r>
            <a:r>
              <a:rPr lang="en-US" dirty="0" err="1"/>
              <a:t>cst</a:t>
            </a:r>
            <a:r>
              <a:rPr lang="en-US" dirty="0"/>
              <a:t> = expr-&gt;to&lt;IR::Constant</a:t>
            </a:r>
            <a:r>
              <a:rPr lang="en-US" dirty="0" smtClean="0"/>
              <a:t>&gt;();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cst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 smtClean="0"/>
              <a:t>) return </a:t>
            </a:r>
            <a:r>
              <a:rPr lang="en-US" dirty="0"/>
              <a:t>false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</a:t>
            </a:r>
            <a:r>
              <a:rPr lang="en-US" dirty="0" err="1"/>
              <a:t>cst</a:t>
            </a:r>
            <a:r>
              <a:rPr lang="en-US" dirty="0"/>
              <a:t>-&gt;value == 0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StrengthReduction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/>
              <a:t>(IR::Add* expr)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(expr-&gt;right</a:t>
            </a:r>
            <a:r>
              <a:rPr lang="en-US" dirty="0" smtClean="0"/>
              <a:t>)) return </a:t>
            </a:r>
            <a:r>
              <a:rPr lang="en-US" dirty="0"/>
              <a:t>expr-&gt;left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(expr-&gt;left</a:t>
            </a:r>
            <a:r>
              <a:rPr lang="en-US" dirty="0" smtClean="0"/>
              <a:t>)) </a:t>
            </a:r>
            <a:r>
              <a:rPr lang="en-US" dirty="0"/>
              <a:t>return expr-&gt;right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expr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3592" y="2675493"/>
            <a:ext cx="1653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Helper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ReferenceMap</a:t>
            </a:r>
            <a:r>
              <a:rPr lang="en-US" dirty="0" smtClean="0"/>
              <a:t> </a:t>
            </a:r>
            <a:r>
              <a:rPr lang="en-US" dirty="0" err="1" smtClean="0"/>
              <a:t>refMap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TypeMap</a:t>
            </a:r>
            <a:r>
              <a:rPr lang="en-US" dirty="0" smtClean="0"/>
              <a:t> </a:t>
            </a:r>
            <a:r>
              <a:rPr lang="en-US" dirty="0" err="1" smtClean="0"/>
              <a:t>typeMap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err="1" smtClean="0"/>
              <a:t>PassManager</a:t>
            </a:r>
            <a:r>
              <a:rPr lang="en-US" dirty="0" smtClean="0"/>
              <a:t> </a:t>
            </a:r>
            <a:r>
              <a:rPr lang="en-US" dirty="0"/>
              <a:t>frontend =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true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ConstantFolding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 err="1"/>
              <a:t>nullptr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new </a:t>
            </a:r>
            <a:r>
              <a:rPr lang="en-US" dirty="0"/>
              <a:t>P4V12::</a:t>
            </a:r>
            <a:r>
              <a:rPr lang="en-US" dirty="0" err="1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P4V12::</a:t>
            </a:r>
            <a:r>
              <a:rPr lang="en-US" dirty="0" err="1"/>
              <a:t>TypeChecker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&amp;</a:t>
            </a:r>
            <a:r>
              <a:rPr lang="en-US" dirty="0" err="1" smtClean="0"/>
              <a:t>typeMap</a:t>
            </a:r>
            <a:r>
              <a:rPr lang="en-US" dirty="0" smtClean="0"/>
              <a:t>),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new </a:t>
            </a:r>
            <a:r>
              <a:rPr lang="en-US" dirty="0"/>
              <a:t>P4V12::</a:t>
            </a:r>
            <a:r>
              <a:rPr lang="en-US" dirty="0" err="1"/>
              <a:t>StrengthReduction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smtClean="0"/>
              <a:t> };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frontend.setStopOnError</a:t>
            </a:r>
            <a:r>
              <a:rPr lang="en-US" dirty="0" smtClean="0"/>
              <a:t>(true);</a:t>
            </a:r>
            <a:br>
              <a:rPr lang="en-US" dirty="0" smtClean="0"/>
            </a:br>
            <a:r>
              <a:rPr lang="en-US" dirty="0" smtClean="0"/>
              <a:t>auto result </a:t>
            </a:r>
            <a:r>
              <a:rPr lang="en-US" dirty="0"/>
              <a:t>= </a:t>
            </a:r>
            <a:r>
              <a:rPr lang="en-US" dirty="0" smtClean="0"/>
              <a:t>program-</a:t>
            </a:r>
            <a:r>
              <a:rPr lang="en-US" dirty="0"/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63078" y="2571061"/>
            <a:ext cx="30337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6252" y="3010970"/>
            <a:ext cx="29408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78" y="3450879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76252" y="3856793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3947" y="2166441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9217" y="6169026"/>
            <a:ext cx="51375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each visitor method the Node* handed to the method is a CLONE 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480314" y="3935896"/>
            <a:ext cx="1724438" cy="1775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805167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8997" y="4093774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1884" y="4478585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508" y="5143108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getContext</a:t>
            </a:r>
            <a:r>
              <a:rPr lang="en-US" dirty="0" smtClean="0"/>
              <a:t>()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/>
              <a:t>findContext</a:t>
            </a:r>
            <a:r>
              <a:rPr lang="en-US" dirty="0" smtClean="0"/>
              <a:t>&lt;T&gt;()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ValidateParsedProgram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</a:t>
            </a:r>
            <a:r>
              <a:rPr lang="en-US" dirty="0" err="1"/>
              <a:t>StructField</a:t>
            </a:r>
            <a:r>
              <a:rPr lang="en-US" dirty="0"/>
              <a:t>* f)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getContext</a:t>
            </a:r>
            <a:r>
              <a:rPr lang="en-US" dirty="0"/>
              <a:t>()-&gt;parent-&gt;node-&gt;is&lt;IR::</a:t>
            </a:r>
            <a:r>
              <a:rPr lang="en-US" dirty="0" err="1"/>
              <a:t>Type_Header</a:t>
            </a:r>
            <a:r>
              <a:rPr lang="en-US" dirty="0"/>
              <a:t>&gt;()) return;</a:t>
            </a:r>
          </a:p>
          <a:p>
            <a:pPr marL="0" indent="0">
              <a:buNone/>
            </a:pPr>
            <a:r>
              <a:rPr lang="en-US" dirty="0"/>
              <a:t>    if (f-&gt;</a:t>
            </a:r>
            <a:r>
              <a:rPr lang="en-US" dirty="0" err="1"/>
              <a:t>name.isDontCare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part of a parent’s IR::Vector, you can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RemoveUnusedDeclarations</a:t>
            </a:r>
            <a:r>
              <a:rPr lang="en-US" dirty="0"/>
              <a:t>::preorder(IR::</a:t>
            </a:r>
            <a:r>
              <a:rPr lang="en-US" dirty="0" err="1"/>
              <a:t>TableContainer</a:t>
            </a:r>
            <a:r>
              <a:rPr lang="en-US" dirty="0"/>
              <a:t>* </a:t>
            </a:r>
            <a:r>
              <a:rPr lang="en-US" dirty="0" err="1"/>
              <a:t>cont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(!</a:t>
            </a:r>
            <a:r>
              <a:rPr lang="en-US" dirty="0" err="1"/>
              <a:t>refMap</a:t>
            </a:r>
            <a:r>
              <a:rPr lang="en-US" dirty="0"/>
              <a:t>-&gt;</a:t>
            </a:r>
            <a:r>
              <a:rPr lang="en-US" dirty="0" err="1"/>
              <a:t>isUsed</a:t>
            </a:r>
            <a:r>
              <a:rPr lang="en-US" dirty="0"/>
              <a:t>(</a:t>
            </a:r>
            <a:r>
              <a:rPr lang="en-US" dirty="0" err="1"/>
              <a:t>getOriginal</a:t>
            </a:r>
            <a:r>
              <a:rPr lang="en-US" dirty="0" smtClean="0"/>
              <a:t>()))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::warning("Table %1% is not used; removing", </a:t>
            </a:r>
            <a:r>
              <a:rPr lang="en-US" dirty="0" err="1"/>
              <a:t>cont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  LOG1("Removing " &lt;&lt; </a:t>
            </a:r>
            <a:r>
              <a:rPr lang="en-US" dirty="0" err="1"/>
              <a:t>cont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prune();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cont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12000" y="4096097"/>
            <a:ext cx="5080000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</a:t>
            </a:r>
            <a:r>
              <a:rPr lang="en-US" dirty="0" err="1" smtClean="0"/>
              <a:t>ControlContainers</a:t>
            </a:r>
            <a:r>
              <a:rPr lang="en-US" dirty="0" smtClean="0"/>
              <a:t> are stored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the node is stored in an IR::Vector&lt;T&gt;, you can return an </a:t>
            </a:r>
            <a:br>
              <a:rPr lang="en-US" dirty="0" smtClean="0"/>
            </a:br>
            <a:r>
              <a:rPr lang="en-US" dirty="0" smtClean="0"/>
              <a:t>IR::Vector&lt;T&gt;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ControlContainer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createNewControlContainer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460163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YourClass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::error() and ::warning()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/>
              <a:t>toString</a:t>
            </a:r>
            <a:r>
              <a:rPr lang="en-US" dirty="0" smtClean="0"/>
              <a:t>()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the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4"/>
            <a:ext cx="11540065" cy="4772883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r>
              <a:rPr lang="en-US" dirty="0"/>
              <a:t>One can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endParaRPr lang="en-US" dirty="0"/>
          </a:p>
          <a:p>
            <a:r>
              <a:rPr lang="en-US" dirty="0" smtClean="0"/>
              <a:t>Each node has a unique ID</a:t>
            </a:r>
          </a:p>
          <a:p>
            <a:r>
              <a:rPr lang="en-US" dirty="0" smtClean="0"/>
              <a:t>(However, </a:t>
            </a:r>
            <a:r>
              <a:rPr lang="en-US" dirty="0" smtClean="0">
                <a:solidFill>
                  <a:srgbClr val="FF0000"/>
                </a:solidFill>
              </a:rPr>
              <a:t>clone</a:t>
            </a:r>
            <a:r>
              <a:rPr lang="en-US" dirty="0" smtClean="0"/>
              <a:t>() preserves the </a:t>
            </a:r>
            <a:r>
              <a:rPr lang="en-US" dirty="0" err="1" smtClean="0"/>
              <a:t>uniqueID</a:t>
            </a:r>
            <a:r>
              <a:rPr lang="en-US" dirty="0" smtClean="0"/>
              <a:t>!)</a:t>
            </a:r>
          </a:p>
          <a:p>
            <a:r>
              <a:rPr lang="en-US" dirty="0" smtClean="0"/>
              <a:t>If code is deterministic unique IDs should be reproducible in different runs</a:t>
            </a:r>
          </a:p>
          <a:p>
            <a:r>
              <a:rPr lang="en-US" dirty="0" smtClean="0"/>
              <a:t>IDs can be used for setting up breakpoints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6939683" y="831448"/>
            <a:ext cx="439220" cy="19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7335045" y="831448"/>
            <a:ext cx="43858" cy="83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448420"/>
            <a:ext cx="1133810" cy="174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001231"/>
            <a:ext cx="1341877" cy="11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[107] P4V12Program</a:t>
            </a:r>
          </a:p>
          <a:p>
            <a:r>
              <a:rPr lang="en-US" dirty="0"/>
              <a:t>  declarations: [14] Vector&lt;Node&gt;</a:t>
            </a:r>
          </a:p>
          <a:p>
            <a:r>
              <a:rPr lang="en-US" dirty="0"/>
              <a:t>    [26] </a:t>
            </a:r>
            <a:r>
              <a:rPr lang="en-US" dirty="0" err="1"/>
              <a:t>Type_Struct</a:t>
            </a:r>
            <a:r>
              <a:rPr lang="en-US" dirty="0"/>
              <a:t> name=P</a:t>
            </a:r>
          </a:p>
          <a:p>
            <a:r>
              <a:rPr lang="en-US" dirty="0"/>
              <a:t>      annotations: [15] Vector&lt;Annotation&gt;</a:t>
            </a:r>
          </a:p>
          <a:p>
            <a:r>
              <a:rPr lang="en-US" dirty="0"/>
              <a:t>      fields: [16]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[21] </a:t>
            </a:r>
            <a:r>
              <a:rPr lang="en-US" dirty="0" err="1"/>
              <a:t>StructField</a:t>
            </a:r>
            <a:r>
              <a:rPr lang="en-US" dirty="0"/>
              <a:t> name=f1</a:t>
            </a:r>
          </a:p>
          <a:p>
            <a:r>
              <a:rPr lang="en-US" dirty="0"/>
              <a:t>          annotations: [17] Vector&lt;Annotation&gt;</a:t>
            </a:r>
          </a:p>
          <a:p>
            <a:r>
              <a:rPr lang="en-US" dirty="0"/>
              <a:t>          type: [20]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    [25] </a:t>
            </a:r>
            <a:r>
              <a:rPr lang="en-US" dirty="0" err="1"/>
              <a:t>StructField</a:t>
            </a:r>
            <a:r>
              <a:rPr lang="en-US" dirty="0"/>
              <a:t> name=f2</a:t>
            </a:r>
          </a:p>
          <a:p>
            <a:r>
              <a:rPr lang="en-US" dirty="0"/>
              <a:t>          annotations: [22] Vector&lt;Annotation&gt;</a:t>
            </a:r>
          </a:p>
          <a:p>
            <a:r>
              <a:rPr lang="en-US" dirty="0"/>
              <a:t>          type: [24]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[37] </a:t>
            </a:r>
            <a:r>
              <a:rPr lang="en-US" dirty="0" err="1"/>
              <a:t>Type_Struct</a:t>
            </a:r>
            <a:r>
              <a:rPr lang="en-US" dirty="0"/>
              <a:t> name=T</a:t>
            </a:r>
          </a:p>
          <a:p>
            <a:r>
              <a:rPr lang="en-US" dirty="0"/>
              <a:t>      annotations: [27] Vector&lt;Annotation&gt;</a:t>
            </a:r>
          </a:p>
          <a:p>
            <a:r>
              <a:rPr lang="en-US" dirty="0"/>
              <a:t>      fields: [28]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[32] </a:t>
            </a:r>
            <a:r>
              <a:rPr lang="en-US" dirty="0" err="1"/>
              <a:t>StructField</a:t>
            </a:r>
            <a:r>
              <a:rPr lang="en-US" dirty="0"/>
              <a:t> name=t1</a:t>
            </a:r>
          </a:p>
          <a:p>
            <a:r>
              <a:rPr lang="en-US" dirty="0"/>
              <a:t>          annotations: [29] Vector&lt;Annotation&gt;</a:t>
            </a:r>
          </a:p>
          <a:p>
            <a:r>
              <a:rPr lang="en-US" dirty="0"/>
              <a:t>          type: [31]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    [36] </a:t>
            </a:r>
            <a:r>
              <a:rPr lang="en-US" dirty="0" err="1"/>
              <a:t>StructField</a:t>
            </a:r>
            <a:r>
              <a:rPr lang="en-US" dirty="0"/>
              <a:t> name=t2</a:t>
            </a:r>
          </a:p>
          <a:p>
            <a:r>
              <a:rPr lang="en-US" dirty="0"/>
              <a:t>          annotations: [33] Vector&lt;Annotation&gt;</a:t>
            </a:r>
          </a:p>
          <a:p>
            <a:r>
              <a:rPr lang="en-US" dirty="0"/>
              <a:t>          type: [35]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v1.0 / 1.1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frontends/p4v1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P4 v1.0 programs</a:t>
            </a:r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P4 v1.2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v1.2 compiler 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 v1.2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err="1" smtClean="0"/>
              <a:t>Lexer</a:t>
            </a:r>
            <a:r>
              <a:rPr lang="en-US" dirty="0" smtClean="0"/>
              <a:t> distinguishes types from regular identifiers using symbol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P4V12Program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- interface for all classes that introduce a new scope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TableContainer</a:t>
            </a:r>
            <a:r>
              <a:rPr lang="en-US" dirty="0" smtClean="0"/>
              <a:t> – a P4 v1.2 table (“Table” is used for P4 v1.1)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ParserContainer</a:t>
            </a:r>
            <a:r>
              <a:rPr lang="en-US" dirty="0" smtClean="0"/>
              <a:t> - a P4 v1.2 parser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ControlContainer</a:t>
            </a:r>
            <a:r>
              <a:rPr lang="en-US" dirty="0" smtClean="0"/>
              <a:t> – a P4 v1.2 control block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ActionContainer</a:t>
            </a:r>
            <a:r>
              <a:rPr lang="en-US" dirty="0" smtClean="0"/>
              <a:t> – a P4 v1.2 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IR::Paths 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Fresh unique name.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P4V12Program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</a:t>
            </a:r>
            <a:r>
              <a:rPr lang="en-US" sz="1600" dirty="0" err="1" smtClean="0"/>
              <a:t>ActionContainer</a:t>
            </a:r>
            <a:r>
              <a:rPr lang="en-US" sz="1600" dirty="0" smtClean="0"/>
              <a:t>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7863"/>
            <a:ext cx="12192000" cy="4730137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TypeChecker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4938532" y="67101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444" y="10282"/>
            <a:ext cx="8229600" cy="813536"/>
          </a:xfrm>
        </p:spPr>
        <p:txBody>
          <a:bodyPr/>
          <a:lstStyle/>
          <a:p>
            <a:r>
              <a:rPr lang="en-US" dirty="0" smtClean="0"/>
              <a:t>Front-end Testing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Testing is done by special backend v12test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04862" y="351742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f.p4-stderr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505217" y="3517426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P4V12::</a:t>
            </a:r>
            <a:r>
              <a:rPr lang="en-US" dirty="0" err="1" smtClean="0"/>
              <a:t>EvaluatorPass</a:t>
            </a:r>
            <a:endParaRPr lang="en-US" dirty="0" smtClean="0"/>
          </a:p>
          <a:p>
            <a:r>
              <a:rPr lang="en-US" dirty="0" smtClean="0"/>
              <a:t>Should be called at the end of the mid-end</a:t>
            </a:r>
          </a:p>
          <a:p>
            <a:r>
              <a:rPr lang="en-US" dirty="0" smtClean="0"/>
              <a:t>Represents each program resource </a:t>
            </a:r>
            <a:r>
              <a:rPr lang="en-US" smtClean="0"/>
              <a:t>as a Block</a:t>
            </a:r>
            <a:endParaRPr lang="en-US" dirty="0" smtClean="0"/>
          </a:p>
          <a:p>
            <a:r>
              <a:rPr lang="en-US" smtClean="0"/>
              <a:t>Blocks </a:t>
            </a:r>
            <a:r>
              <a:rPr lang="en-US" dirty="0" smtClean="0"/>
              <a:t>form </a:t>
            </a:r>
            <a:r>
              <a:rPr lang="en-US" smtClean="0"/>
              <a:t>a DAG</a:t>
            </a:r>
            <a:endParaRPr lang="en-US" dirty="0" smtClean="0"/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err="1" smtClean="0"/>
              <a:t>BlockMap</a:t>
            </a:r>
            <a:r>
              <a:rPr lang="en-US" dirty="0" smtClean="0"/>
              <a:t> maps </a:t>
            </a:r>
            <a:r>
              <a:rPr lang="en-US" smtClean="0"/>
              <a:t>IR nodes to </a:t>
            </a:r>
            <a:r>
              <a:rPr lang="en-US" dirty="0" smtClean="0"/>
              <a:t>Blocks.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17722" y="522058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43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Calls to </a:t>
            </a:r>
          </a:p>
          <a:p>
            <a:r>
              <a:rPr lang="en-US" dirty="0" err="1" smtClean="0"/>
              <a:t>libFrontEnd.a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v12test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the software switch simulator BMv2</a:t>
            </a:r>
            <a:br>
              <a:rPr lang="en-US" dirty="0" smtClean="0"/>
            </a:br>
            <a:r>
              <a:rPr lang="en-US" dirty="0" smtClean="0"/>
              <a:t>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 v1.0 programs </a:t>
            </a:r>
          </a:p>
          <a:p>
            <a:r>
              <a:rPr lang="en-US" dirty="0" smtClean="0"/>
              <a:t>Can be used to run all switch.p4 </a:t>
            </a:r>
            <a:r>
              <a:rPr lang="en-US" dirty="0" err="1" smtClean="0"/>
              <a:t>ptf</a:t>
            </a:r>
            <a:r>
              <a:rPr lang="en-US" dirty="0" smtClean="0"/>
              <a:t> tests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/p4lang/switch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68644" y="1841197"/>
            <a:ext cx="4100273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965296" y="2650923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front-end, with target-specific extensions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13531</TotalTime>
  <Words>3323</Words>
  <Application>Microsoft Macintosh PowerPoint</Application>
  <PresentationFormat>Widescreen</PresentationFormat>
  <Paragraphs>752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Calibri Light</vt:lpstr>
      <vt:lpstr>Consolas</vt:lpstr>
      <vt:lpstr>HelveticaNeue</vt:lpstr>
      <vt:lpstr>Wingdings</vt:lpstr>
      <vt:lpstr>Arial</vt:lpstr>
      <vt:lpstr>Office Theme</vt:lpstr>
      <vt:lpstr>P4 v1.2  compiler architecture</vt:lpstr>
      <vt:lpstr>Compiler goals</vt:lpstr>
      <vt:lpstr>What’s in the box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Current build process</vt:lpstr>
      <vt:lpstr>Compiler data flow</vt:lpstr>
      <vt:lpstr>Source organization</vt:lpstr>
      <vt:lpstr>Makefiles</vt:lpstr>
      <vt:lpstr>Bootstrapping</vt:lpstr>
      <vt:lpstr>Makefile.am top-level structure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IR definition files = Java-like language</vt:lpstr>
      <vt:lpstr>IR Generated C++ code (fragment)</vt:lpstr>
      <vt:lpstr>Custom hand-coded IR Classes</vt:lpstr>
      <vt:lpstr>Core IR Methods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the compiler</vt:lpstr>
      <vt:lpstr>Dumping IR</vt:lpstr>
      <vt:lpstr>Debugging logs</vt:lpstr>
      <vt:lpstr>P4 v1.0 / 1.1 front-end</vt:lpstr>
      <vt:lpstr>P4 v1.2 compiler front-end</vt:lpstr>
      <vt:lpstr>Parsing P4 v1.2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Front-end Testing</vt:lpstr>
      <vt:lpstr>Evaluation</vt:lpstr>
      <vt:lpstr>Sample back-ends</vt:lpstr>
      <vt:lpstr>eBPF Back-end</vt:lpstr>
      <vt:lpstr>v12test</vt:lpstr>
      <vt:lpstr>BMv2 back-end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158</cp:revision>
  <dcterms:created xsi:type="dcterms:W3CDTF">2015-11-12T20:04:41Z</dcterms:created>
  <dcterms:modified xsi:type="dcterms:W3CDTF">2016-04-04T17:21:19Z</dcterms:modified>
</cp:coreProperties>
</file>